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15"/>
  </p:notesMasterIdLst>
  <p:handoutMasterIdLst>
    <p:handoutMasterId r:id="rId16"/>
  </p:handoutMasterIdLst>
  <p:sldIdLst>
    <p:sldId id="364" r:id="rId2"/>
    <p:sldId id="438" r:id="rId3"/>
    <p:sldId id="448" r:id="rId4"/>
    <p:sldId id="439" r:id="rId5"/>
    <p:sldId id="440" r:id="rId6"/>
    <p:sldId id="441" r:id="rId7"/>
    <p:sldId id="443" r:id="rId8"/>
    <p:sldId id="444" r:id="rId9"/>
    <p:sldId id="445" r:id="rId10"/>
    <p:sldId id="446" r:id="rId11"/>
    <p:sldId id="447" r:id="rId12"/>
    <p:sldId id="449" r:id="rId13"/>
    <p:sldId id="387" r:id="rId14"/>
  </p:sldIdLst>
  <p:sldSz cx="9144000" cy="6858000" type="screen4x3"/>
  <p:notesSz cx="7010400" cy="9296400"/>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mn-cs"/>
      </a:defRPr>
    </a:lvl1pPr>
    <a:lvl2pPr marL="457200" algn="l" rtl="0" fontAlgn="base">
      <a:spcBef>
        <a:spcPct val="0"/>
      </a:spcBef>
      <a:spcAft>
        <a:spcPct val="0"/>
      </a:spcAft>
      <a:defRPr sz="2400" i="1" kern="1200">
        <a:solidFill>
          <a:schemeClr val="tx1"/>
        </a:solidFill>
        <a:latin typeface="Times New Roman" pitchFamily="18" charset="0"/>
        <a:ea typeface="+mn-ea"/>
        <a:cs typeface="+mn-cs"/>
      </a:defRPr>
    </a:lvl2pPr>
    <a:lvl3pPr marL="914400" algn="l" rtl="0" fontAlgn="base">
      <a:spcBef>
        <a:spcPct val="0"/>
      </a:spcBef>
      <a:spcAft>
        <a:spcPct val="0"/>
      </a:spcAft>
      <a:defRPr sz="2400" i="1" kern="1200">
        <a:solidFill>
          <a:schemeClr val="tx1"/>
        </a:solidFill>
        <a:latin typeface="Times New Roman" pitchFamily="18" charset="0"/>
        <a:ea typeface="+mn-ea"/>
        <a:cs typeface="+mn-cs"/>
      </a:defRPr>
    </a:lvl3pPr>
    <a:lvl4pPr marL="1371600" algn="l" rtl="0" fontAlgn="base">
      <a:spcBef>
        <a:spcPct val="0"/>
      </a:spcBef>
      <a:spcAft>
        <a:spcPct val="0"/>
      </a:spcAft>
      <a:defRPr sz="2400" i="1" kern="1200">
        <a:solidFill>
          <a:schemeClr val="tx1"/>
        </a:solidFill>
        <a:latin typeface="Times New Roman" pitchFamily="18" charset="0"/>
        <a:ea typeface="+mn-ea"/>
        <a:cs typeface="+mn-cs"/>
      </a:defRPr>
    </a:lvl4pPr>
    <a:lvl5pPr marL="1828800" algn="l" rtl="0" fontAlgn="base">
      <a:spcBef>
        <a:spcPct val="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00"/>
    <a:srgbClr val="DCF0F0"/>
    <a:srgbClr val="2A4C47"/>
    <a:srgbClr val="CCE6E3"/>
    <a:srgbClr val="A2D0CB"/>
    <a:srgbClr val="21413D"/>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72051" autoAdjust="0"/>
  </p:normalViewPr>
  <p:slideViewPr>
    <p:cSldViewPr>
      <p:cViewPr>
        <p:scale>
          <a:sx n="61" d="100"/>
          <a:sy n="61"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i="0"/>
            </a:lvl1pPr>
          </a:lstStyle>
          <a:p>
            <a:pPr>
              <a:defRPr/>
            </a:pPr>
            <a:endParaRPr lang="en-US"/>
          </a:p>
        </p:txBody>
      </p:sp>
      <p:sp>
        <p:nvSpPr>
          <p:cNvPr id="88067" name="Rectangle 3"/>
          <p:cNvSpPr>
            <a:spLocks noGrp="1" noChangeArrowheads="1"/>
          </p:cNvSpPr>
          <p:nvPr>
            <p:ph type="dt" sz="quarter"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i="0"/>
            </a:lvl1pPr>
          </a:lstStyle>
          <a:p>
            <a:pPr>
              <a:defRPr/>
            </a:pPr>
            <a:endParaRPr lang="en-US"/>
          </a:p>
        </p:txBody>
      </p:sp>
      <p:sp>
        <p:nvSpPr>
          <p:cNvPr id="88068" name="Rectangle 4"/>
          <p:cNvSpPr>
            <a:spLocks noGrp="1" noChangeArrowheads="1"/>
          </p:cNvSpPr>
          <p:nvPr>
            <p:ph type="ftr" sz="quarter" idx="2"/>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i="0"/>
            </a:lvl1pPr>
          </a:lstStyle>
          <a:p>
            <a:pPr>
              <a:defRPr/>
            </a:pPr>
            <a:endParaRPr lang="en-US"/>
          </a:p>
        </p:txBody>
      </p:sp>
      <p:sp>
        <p:nvSpPr>
          <p:cNvPr id="88069" name="Rectangle 5"/>
          <p:cNvSpPr>
            <a:spLocks noGrp="1" noChangeArrowheads="1"/>
          </p:cNvSpPr>
          <p:nvPr>
            <p:ph type="sldNum" sz="quarter" idx="3"/>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i="0"/>
            </a:lvl1pPr>
          </a:lstStyle>
          <a:p>
            <a:pPr>
              <a:defRPr/>
            </a:pPr>
            <a:fld id="{A6F2B6E1-5A60-439E-8CE4-FA11E654B5A6}" type="slidenum">
              <a:rPr lang="en-US"/>
              <a:pPr>
                <a:defRPr/>
              </a:pPr>
              <a:t>‹#›</a:t>
            </a:fld>
            <a:endParaRPr lang="en-US" dirty="0"/>
          </a:p>
        </p:txBody>
      </p:sp>
    </p:spTree>
    <p:extLst>
      <p:ext uri="{BB962C8B-B14F-4D97-AF65-F5344CB8AC3E}">
        <p14:creationId xmlns:p14="http://schemas.microsoft.com/office/powerpoint/2010/main" val="3430564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i="0"/>
            </a:lvl1pPr>
          </a:lstStyle>
          <a:p>
            <a:pPr>
              <a:defRPr/>
            </a:pPr>
            <a:endParaRPr lang="en-US"/>
          </a:p>
        </p:txBody>
      </p:sp>
      <p:sp>
        <p:nvSpPr>
          <p:cNvPr id="4099" name="Rectangle 3"/>
          <p:cNvSpPr>
            <a:spLocks noGrp="1" noChangeArrowheads="1"/>
          </p:cNvSpPr>
          <p:nvPr>
            <p:ph type="dt" idx="1"/>
          </p:nvPr>
        </p:nvSpPr>
        <p:spPr bwMode="auto">
          <a:xfrm>
            <a:off x="3971925"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i="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5038" y="4416425"/>
            <a:ext cx="5140325"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3038475" cy="465137"/>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i="0"/>
            </a:lvl1pPr>
          </a:lstStyle>
          <a:p>
            <a:pPr>
              <a:defRPr/>
            </a:pPr>
            <a:endParaRPr lang="en-US"/>
          </a:p>
        </p:txBody>
      </p:sp>
      <p:sp>
        <p:nvSpPr>
          <p:cNvPr id="4103" name="Rectangle 7"/>
          <p:cNvSpPr>
            <a:spLocks noGrp="1" noChangeArrowheads="1"/>
          </p:cNvSpPr>
          <p:nvPr>
            <p:ph type="sldNum" sz="quarter" idx="5"/>
          </p:nvPr>
        </p:nvSpPr>
        <p:spPr bwMode="auto">
          <a:xfrm>
            <a:off x="3971925" y="8831263"/>
            <a:ext cx="3038475" cy="465137"/>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i="0"/>
            </a:lvl1pPr>
          </a:lstStyle>
          <a:p>
            <a:pPr>
              <a:defRPr/>
            </a:pPr>
            <a:fld id="{68B674BA-5C72-4EE9-82C6-0BF20C725D8B}" type="slidenum">
              <a:rPr lang="en-US"/>
              <a:pPr>
                <a:defRPr/>
              </a:pPr>
              <a:t>‹#›</a:t>
            </a:fld>
            <a:endParaRPr lang="en-US" dirty="0"/>
          </a:p>
        </p:txBody>
      </p:sp>
    </p:spTree>
    <p:extLst>
      <p:ext uri="{BB962C8B-B14F-4D97-AF65-F5344CB8AC3E}">
        <p14:creationId xmlns:p14="http://schemas.microsoft.com/office/powerpoint/2010/main" val="1925092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endParaRPr lang="en-US" smtClean="0"/>
          </a:p>
        </p:txBody>
      </p:sp>
      <p:sp>
        <p:nvSpPr>
          <p:cNvPr id="17412" name="Slide Number Placeholder 3"/>
          <p:cNvSpPr>
            <a:spLocks noGrp="1"/>
          </p:cNvSpPr>
          <p:nvPr>
            <p:ph type="sldNum" sz="quarter" idx="5"/>
          </p:nvPr>
        </p:nvSpPr>
        <p:spPr>
          <a:noFill/>
          <a:ln>
            <a:miter lim="800000"/>
            <a:headEnd/>
            <a:tailEnd/>
          </a:ln>
        </p:spPr>
        <p:txBody>
          <a:bodyPr/>
          <a:lstStyle/>
          <a:p>
            <a:fld id="{63587CC8-76AB-4A8A-B962-1558A9073593}"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dirty="0" smtClean="0"/>
          </a:p>
        </p:txBody>
      </p:sp>
      <p:sp>
        <p:nvSpPr>
          <p:cNvPr id="26628" name="Slide Number Placeholder 3"/>
          <p:cNvSpPr>
            <a:spLocks noGrp="1"/>
          </p:cNvSpPr>
          <p:nvPr>
            <p:ph type="sldNum" sz="quarter" idx="5"/>
          </p:nvPr>
        </p:nvSpPr>
        <p:spPr>
          <a:noFill/>
          <a:ln>
            <a:miter lim="800000"/>
            <a:headEnd/>
            <a:tailEnd/>
          </a:ln>
        </p:spPr>
        <p:txBody>
          <a:bodyPr/>
          <a:lstStyle/>
          <a:p>
            <a:fld id="{9D892AEF-0E61-4EB1-A740-D201FFCCDC5A}" type="slidenum">
              <a:rPr lang="en-US" smtClean="0"/>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Slide Number Placeholder 3"/>
          <p:cNvSpPr>
            <a:spLocks noGrp="1"/>
          </p:cNvSpPr>
          <p:nvPr>
            <p:ph type="sldNum" sz="quarter" idx="5"/>
          </p:nvPr>
        </p:nvSpPr>
        <p:spPr>
          <a:noFill/>
          <a:ln>
            <a:miter lim="800000"/>
            <a:headEnd/>
            <a:tailEnd/>
          </a:ln>
        </p:spPr>
        <p:txBody>
          <a:bodyPr/>
          <a:lstStyle/>
          <a:p>
            <a:fld id="{21757B0E-5D14-430E-8717-578FD1C30D3C}" type="slidenum">
              <a:rPr lang="en-US" smtClean="0"/>
              <a:pPr/>
              <a:t>13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endParaRPr lang="en-US" smtClean="0"/>
          </a:p>
        </p:txBody>
      </p:sp>
      <p:sp>
        <p:nvSpPr>
          <p:cNvPr id="18436" name="Slide Number Placeholder 3"/>
          <p:cNvSpPr>
            <a:spLocks noGrp="1"/>
          </p:cNvSpPr>
          <p:nvPr>
            <p:ph type="sldNum" sz="quarter" idx="5"/>
          </p:nvPr>
        </p:nvSpPr>
        <p:spPr>
          <a:noFill/>
          <a:ln>
            <a:miter lim="800000"/>
            <a:headEnd/>
            <a:tailEnd/>
          </a:ln>
        </p:spPr>
        <p:txBody>
          <a:bodyPr/>
          <a:lstStyle/>
          <a:p>
            <a:fld id="{6F7903ED-3D87-48ED-8E2C-AA14E8284F19}" type="slidenum">
              <a:rPr lang="en-US" smtClean="0"/>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endParaRPr lang="en-US" smtClean="0"/>
          </a:p>
        </p:txBody>
      </p:sp>
      <p:sp>
        <p:nvSpPr>
          <p:cNvPr id="19460" name="Slide Number Placeholder 3"/>
          <p:cNvSpPr>
            <a:spLocks noGrp="1"/>
          </p:cNvSpPr>
          <p:nvPr>
            <p:ph type="sldNum" sz="quarter" idx="5"/>
          </p:nvPr>
        </p:nvSpPr>
        <p:spPr>
          <a:noFill/>
          <a:ln>
            <a:miter lim="800000"/>
            <a:headEnd/>
            <a:tailEnd/>
          </a:ln>
        </p:spPr>
        <p:txBody>
          <a:bodyPr/>
          <a:lstStyle/>
          <a:p>
            <a:fld id="{84A3369F-1861-45F6-AADB-09FA8D8AED28}"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endParaRPr lang="en-US" dirty="0" smtClean="0"/>
          </a:p>
        </p:txBody>
      </p:sp>
      <p:sp>
        <p:nvSpPr>
          <p:cNvPr id="20484" name="Slide Number Placeholder 3"/>
          <p:cNvSpPr>
            <a:spLocks noGrp="1"/>
          </p:cNvSpPr>
          <p:nvPr>
            <p:ph type="sldNum" sz="quarter" idx="5"/>
          </p:nvPr>
        </p:nvSpPr>
        <p:spPr>
          <a:noFill/>
          <a:ln>
            <a:miter lim="800000"/>
            <a:headEnd/>
            <a:tailEnd/>
          </a:ln>
        </p:spPr>
        <p:txBody>
          <a:bodyPr/>
          <a:lstStyle/>
          <a:p>
            <a:fld id="{4BC37788-45DD-4D5B-BA32-E63351120E9B}"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US" smtClean="0"/>
          </a:p>
        </p:txBody>
      </p:sp>
      <p:sp>
        <p:nvSpPr>
          <p:cNvPr id="21508" name="Slide Number Placeholder 3"/>
          <p:cNvSpPr>
            <a:spLocks noGrp="1"/>
          </p:cNvSpPr>
          <p:nvPr>
            <p:ph type="sldNum" sz="quarter" idx="5"/>
          </p:nvPr>
        </p:nvSpPr>
        <p:spPr>
          <a:noFill/>
          <a:ln>
            <a:miter lim="800000"/>
            <a:headEnd/>
            <a:tailEnd/>
          </a:ln>
        </p:spPr>
        <p:txBody>
          <a:bodyPr/>
          <a:lstStyle/>
          <a:p>
            <a:fld id="{82ED1CF9-81FD-4E10-BABF-48DA0ED7DF3D}"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smtClean="0"/>
              <a:t>Other things that database cannot do:</a:t>
            </a:r>
          </a:p>
          <a:p>
            <a:endParaRPr lang="en-US" smtClean="0"/>
          </a:p>
          <a:p>
            <a:r>
              <a:rPr lang="en-US" smtClean="0"/>
              <a:t>-Synch up data with site outlook calendars. If sites want to scheduled visits on their outlook calendars, they will have to do this manually</a:t>
            </a:r>
          </a:p>
          <a:p>
            <a:r>
              <a:rPr lang="en-US" smtClean="0"/>
              <a:t>-Cannot flag if a visit is scheduled outside of its’ window (will have to be checked manually when scheduling visits)</a:t>
            </a:r>
          </a:p>
          <a:p>
            <a:r>
              <a:rPr lang="en-US" smtClean="0"/>
              <a:t>-Should not provide complete participant locator information. </a:t>
            </a:r>
          </a:p>
        </p:txBody>
      </p:sp>
      <p:sp>
        <p:nvSpPr>
          <p:cNvPr id="22532" name="Slide Number Placeholder 3"/>
          <p:cNvSpPr>
            <a:spLocks noGrp="1"/>
          </p:cNvSpPr>
          <p:nvPr>
            <p:ph type="sldNum" sz="quarter" idx="5"/>
          </p:nvPr>
        </p:nvSpPr>
        <p:spPr>
          <a:noFill/>
          <a:ln>
            <a:miter lim="800000"/>
            <a:headEnd/>
            <a:tailEnd/>
          </a:ln>
        </p:spPr>
        <p:txBody>
          <a:bodyPr/>
          <a:lstStyle/>
          <a:p>
            <a:fld id="{46E0C371-A05B-4CF3-AC14-ECD376EFDE8C}"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smtClean="0"/>
              <a:t>There are 3 reports that can be run for sites to see what upcoming scheduled visits will occur. The report displayed shows all visits that are scheduled over the next two weeks with the type of visit, scheduled visit date, how many days away the visit is, and whether you can contact the participant over the phone provided. </a:t>
            </a:r>
          </a:p>
          <a:p>
            <a:endParaRPr lang="en-US" smtClean="0"/>
          </a:p>
          <a:p>
            <a:r>
              <a:rPr lang="en-US" smtClean="0"/>
              <a:t>Another report can be generated to help plan for visits that are scheduled three weeks out. The last report shows scheduled visits by day after the site has selected a future date from the calendar.</a:t>
            </a:r>
          </a:p>
        </p:txBody>
      </p:sp>
      <p:sp>
        <p:nvSpPr>
          <p:cNvPr id="23556" name="Slide Number Placeholder 3"/>
          <p:cNvSpPr>
            <a:spLocks noGrp="1"/>
          </p:cNvSpPr>
          <p:nvPr>
            <p:ph type="sldNum" sz="quarter" idx="5"/>
          </p:nvPr>
        </p:nvSpPr>
        <p:spPr>
          <a:noFill/>
          <a:ln>
            <a:miter lim="800000"/>
            <a:headEnd/>
            <a:tailEnd/>
          </a:ln>
        </p:spPr>
        <p:txBody>
          <a:bodyPr/>
          <a:lstStyle/>
          <a:p>
            <a:fld id="{4CF82E81-107D-4AB2-8D63-E978DCC85E5E}" type="slidenum">
              <a:rPr lang="en-US" smtClean="0"/>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dirty="0" smtClean="0"/>
          </a:p>
        </p:txBody>
      </p:sp>
      <p:sp>
        <p:nvSpPr>
          <p:cNvPr id="24580" name="Slide Number Placeholder 3"/>
          <p:cNvSpPr>
            <a:spLocks noGrp="1"/>
          </p:cNvSpPr>
          <p:nvPr>
            <p:ph type="sldNum" sz="quarter" idx="5"/>
          </p:nvPr>
        </p:nvSpPr>
        <p:spPr>
          <a:noFill/>
          <a:ln>
            <a:miter lim="800000"/>
            <a:headEnd/>
            <a:tailEnd/>
          </a:ln>
        </p:spPr>
        <p:txBody>
          <a:bodyPr/>
          <a:lstStyle/>
          <a:p>
            <a:fld id="{0D329021-151A-449B-9EDD-03BEA41ED17E}" type="slidenum">
              <a:rPr lang="en-US" smtClean="0"/>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Slide Number Placeholder 3"/>
          <p:cNvSpPr>
            <a:spLocks noGrp="1"/>
          </p:cNvSpPr>
          <p:nvPr>
            <p:ph type="sldNum" sz="quarter" idx="5"/>
          </p:nvPr>
        </p:nvSpPr>
        <p:spPr>
          <a:noFill/>
          <a:ln>
            <a:miter lim="800000"/>
            <a:headEnd/>
            <a:tailEnd/>
          </a:ln>
        </p:spPr>
        <p:txBody>
          <a:bodyPr/>
          <a:lstStyle/>
          <a:p>
            <a:fld id="{FF056E60-7F78-4F16-B6E9-2CAFB460D6C9}" type="slidenum">
              <a:rPr lang="en-US" smtClean="0"/>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35CECFD-A339-45FE-B1B0-1BB8DC42E066}" type="datetime1">
              <a:rPr lang="en-US"/>
              <a:pPr>
                <a:defRPr/>
              </a:pPr>
              <a:t>1/2/2013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4E6980-9AB5-4164-8ED5-912A7F1121E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D2A0827-3C0B-43F0-9C32-68BB14E49983}" type="datetime1">
              <a:rPr lang="en-US"/>
              <a:pPr>
                <a:defRPr/>
              </a:pPr>
              <a:t>1/2/2013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47CB4E-E754-4C5D-9695-C25B861C361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1707CE-3720-4EFD-ADE7-2CC12B105B4F}" type="datetime1">
              <a:rPr lang="en-US"/>
              <a:pPr>
                <a:defRPr/>
              </a:pPr>
              <a:t>1/2/2013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7D4D3B-8852-4775-85BF-291F618F6C55}"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33400" y="1524000"/>
            <a:ext cx="8077200" cy="4572000"/>
          </a:xfrm>
        </p:spPr>
        <p:txBody>
          <a:bodyPr rtlCol="0">
            <a:normAutofit/>
          </a:bodyPr>
          <a:lstStyle/>
          <a:p>
            <a:pPr lvl="0"/>
            <a:endParaRPr lang="en-US" noProof="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A8DA21-B25E-42B6-A085-ABB0CFF3A286}" type="datetime1">
              <a:rPr lang="en-US"/>
              <a:pPr>
                <a:defRPr/>
              </a:pPr>
              <a:t>1/2/2013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F007B7-D494-42FC-829F-A416A476241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2EB646-72F8-4404-89CC-A8E9379B3D68}" type="datetime1">
              <a:rPr lang="en-US"/>
              <a:pPr>
                <a:defRPr/>
              </a:pPr>
              <a:t>1/2/2013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B62A0A-A9AE-4470-B9CF-A855433E493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47F338C-0724-492A-95B2-8ACCA448A089}" type="datetime1">
              <a:rPr lang="en-US"/>
              <a:pPr>
                <a:defRPr/>
              </a:pPr>
              <a:t>1/2/2013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36C65FA-9535-4733-A810-8B0708842CA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EE7E84A-AAB8-4E03-B169-B55DA4F52D24}" type="datetime1">
              <a:rPr lang="en-US"/>
              <a:pPr>
                <a:defRPr/>
              </a:pPr>
              <a:t>1/2/2013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72090A8-796F-4A3C-BED5-7F2928F0374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B67D62D-AF7C-4B55-9F26-8A5CB72F63AF}" type="datetime1">
              <a:rPr lang="en-US"/>
              <a:pPr>
                <a:defRPr/>
              </a:pPr>
              <a:t>1/2/2013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ED21CD5-3AE4-4A7F-9E3E-9A0D50450D1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DD2994-8217-4603-A9E1-DD0687A9A0FF}" type="datetime1">
              <a:rPr lang="en-US"/>
              <a:pPr>
                <a:defRPr/>
              </a:pPr>
              <a:t>1/2/2013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279589D-D961-4D0A-9C0D-2070A7A38E9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32B5A9-C86D-4CBD-BCA6-4DC3FC931F51}" type="datetime1">
              <a:rPr lang="en-US"/>
              <a:pPr>
                <a:defRPr/>
              </a:pPr>
              <a:t>1/2/2013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034BECD-2DDD-4401-844E-E430724FE1E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A22EED9-F7A4-4322-BFE9-F758A3188622}" type="datetime1">
              <a:rPr lang="en-US"/>
              <a:pPr>
                <a:defRPr/>
              </a:pPr>
              <a:t>1/2/2013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7CE817-CCC3-4F61-BBCE-74ACE8F190A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838D934-9755-4F88-9FB8-E884178229B6}" type="datetime1">
              <a:rPr lang="en-US"/>
              <a:pPr>
                <a:defRPr/>
              </a:pPr>
              <a:t>1/2/2013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6F799F5-0735-47C2-A92B-CEBD95C938D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04800" y="1600200"/>
            <a:ext cx="8534400" cy="1371600"/>
          </a:xfrm>
        </p:spPr>
        <p:txBody>
          <a:bodyPr rtlCol="0">
            <a:noAutofit/>
          </a:bodyPr>
          <a:lstStyle/>
          <a:p>
            <a:pPr algn="ctr" eaLnBrk="1" fontAlgn="auto" hangingPunct="1">
              <a:spcAft>
                <a:spcPts val="0"/>
              </a:spcAft>
              <a:buFont typeface="Wingdings" pitchFamily="2" charset="2"/>
              <a:buNone/>
              <a:defRPr/>
            </a:pPr>
            <a:r>
              <a:rPr lang="en-US" sz="4000" dirty="0" smtClean="0">
                <a:effectLst>
                  <a:outerShdw blurRad="38100" dist="38100" dir="2700000" algn="tl">
                    <a:srgbClr val="000000">
                      <a:alpha val="43137"/>
                    </a:srgbClr>
                  </a:outerShdw>
                </a:effectLst>
                <a:latin typeface="Arial" pitchFamily="34" charset="0"/>
                <a:cs typeface="Arial" pitchFamily="34" charset="0"/>
              </a:rPr>
              <a:t>Retention:</a:t>
            </a:r>
          </a:p>
          <a:p>
            <a:pPr algn="ctr" eaLnBrk="1" fontAlgn="auto" hangingPunct="1">
              <a:spcAft>
                <a:spcPts val="0"/>
              </a:spcAft>
              <a:buFont typeface="Wingdings" pitchFamily="2" charset="2"/>
              <a:buNone/>
              <a:defRPr/>
            </a:pPr>
            <a:r>
              <a:rPr lang="en-US" sz="4000" dirty="0" smtClean="0">
                <a:effectLst>
                  <a:outerShdw blurRad="38100" dist="38100" dir="2700000" algn="tl">
                    <a:srgbClr val="000000">
                      <a:alpha val="43137"/>
                    </a:srgbClr>
                  </a:outerShdw>
                </a:effectLst>
                <a:latin typeface="Arial" pitchFamily="34" charset="0"/>
                <a:cs typeface="Arial" pitchFamily="34" charset="0"/>
              </a:rPr>
              <a:t> Feedback to Sites and</a:t>
            </a:r>
          </a:p>
          <a:p>
            <a:pPr algn="ctr" eaLnBrk="1" fontAlgn="auto" hangingPunct="1">
              <a:spcAft>
                <a:spcPts val="0"/>
              </a:spcAft>
              <a:buFont typeface="Wingdings" pitchFamily="2" charset="2"/>
              <a:buNone/>
              <a:defRPr/>
            </a:pPr>
            <a:r>
              <a:rPr lang="en-US" sz="4000" dirty="0" smtClean="0">
                <a:effectLst>
                  <a:outerShdw blurRad="38100" dist="38100" dir="2700000" algn="tl">
                    <a:srgbClr val="000000">
                      <a:alpha val="43137"/>
                    </a:srgbClr>
                  </a:outerShdw>
                </a:effectLst>
                <a:latin typeface="Arial" pitchFamily="34" charset="0"/>
                <a:cs typeface="Arial" pitchFamily="34" charset="0"/>
              </a:rPr>
              <a:t>Participant Tracking Database</a:t>
            </a:r>
          </a:p>
          <a:p>
            <a:pPr algn="ctr" eaLnBrk="1" fontAlgn="auto" hangingPunct="1">
              <a:spcAft>
                <a:spcPts val="0"/>
              </a:spcAft>
              <a:buFont typeface="Wingdings" pitchFamily="2" charset="2"/>
              <a:buNone/>
              <a:defRPr/>
            </a:pPr>
            <a:endParaRPr lang="en-US" sz="7200" b="1" dirty="0" smtClean="0">
              <a:effectLst>
                <a:outerShdw blurRad="38100" dist="38100" dir="2700000" algn="tl">
                  <a:srgbClr val="000000">
                    <a:alpha val="43137"/>
                  </a:srgbClr>
                </a:outerShdw>
              </a:effectLst>
            </a:endParaRPr>
          </a:p>
          <a:p>
            <a:pPr algn="ctr" eaLnBrk="1" fontAlgn="auto" hangingPunct="1">
              <a:spcAft>
                <a:spcPts val="0"/>
              </a:spcAft>
              <a:buFont typeface="Wingdings" pitchFamily="2" charset="2"/>
              <a:buNone/>
              <a:defRPr/>
            </a:pPr>
            <a:endParaRPr lang="en-US" sz="7200" b="1" dirty="0" smtClean="0">
              <a:effectLst>
                <a:outerShdw blurRad="38100" dist="38100" dir="2700000" algn="tl">
                  <a:srgbClr val="000000">
                    <a:alpha val="43137"/>
                  </a:srgbClr>
                </a:outerShdw>
              </a:effectLst>
            </a:endParaRPr>
          </a:p>
          <a:p>
            <a:pPr algn="ctr" eaLnBrk="1" fontAlgn="auto" hangingPunct="1">
              <a:spcAft>
                <a:spcPts val="0"/>
              </a:spcAft>
              <a:buFont typeface="Wingdings" pitchFamily="2" charset="2"/>
              <a:buNone/>
              <a:defRPr/>
            </a:pPr>
            <a:endParaRPr lang="en-US" sz="7200" b="1" dirty="0" smtClean="0">
              <a:effectLst>
                <a:outerShdw blurRad="38100" dist="38100" dir="2700000" algn="tl">
                  <a:srgbClr val="000000">
                    <a:alpha val="43137"/>
                  </a:srgbClr>
                </a:outerShdw>
              </a:effectLst>
            </a:endParaRPr>
          </a:p>
          <a:p>
            <a:pPr algn="ctr" eaLnBrk="1" fontAlgn="auto" hangingPunct="1">
              <a:spcAft>
                <a:spcPts val="0"/>
              </a:spcAft>
              <a:buFont typeface="Wingdings" pitchFamily="2" charset="2"/>
              <a:buNone/>
              <a:defRPr/>
            </a:pPr>
            <a:endParaRPr lang="en-US" sz="7200" b="1" dirty="0" smtClean="0">
              <a:effectLst>
                <a:outerShdw blurRad="38100" dist="38100" dir="2700000" algn="tl">
                  <a:srgbClr val="000000">
                    <a:alpha val="43137"/>
                  </a:srgbClr>
                </a:outerShdw>
              </a:effectLst>
            </a:endParaRPr>
          </a:p>
          <a:p>
            <a:pPr algn="ctr" eaLnBrk="1" fontAlgn="auto" hangingPunct="1">
              <a:spcAft>
                <a:spcPts val="0"/>
              </a:spcAft>
              <a:buFont typeface="Wingdings" pitchFamily="2" charset="2"/>
              <a:buNone/>
              <a:defRPr/>
            </a:pPr>
            <a:endParaRPr lang="en-US" sz="7200" b="1" dirty="0" smtClean="0">
              <a:effectLst>
                <a:outerShdw blurRad="38100" dist="38100" dir="2700000" algn="tl">
                  <a:srgbClr val="000000">
                    <a:alpha val="43137"/>
                  </a:srgbClr>
                </a:outerShdw>
              </a:effectLst>
            </a:endParaRPr>
          </a:p>
          <a:p>
            <a:pPr algn="ctr" eaLnBrk="1" fontAlgn="auto" hangingPunct="1">
              <a:spcBef>
                <a:spcPct val="0"/>
              </a:spcBef>
              <a:spcAft>
                <a:spcPts val="0"/>
              </a:spcAft>
              <a:buFont typeface="Wingdings" pitchFamily="2" charset="2"/>
              <a:buNone/>
              <a:defRPr/>
            </a:pPr>
            <a:endParaRPr lang="en-US" sz="7200" b="1" dirty="0" smtClean="0">
              <a:effectLst>
                <a:outerShdw blurRad="38100" dist="38100" dir="2700000" algn="tl">
                  <a:srgbClr val="000000">
                    <a:alpha val="43137"/>
                  </a:srgbClr>
                </a:outerShdw>
              </a:effectLst>
              <a:cs typeface="Times New Roman" pitchFamily="18" charset="0"/>
            </a:endParaRPr>
          </a:p>
        </p:txBody>
      </p:sp>
      <p:pic>
        <p:nvPicPr>
          <p:cNvPr id="3075"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467600" y="59309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p:cNvPicPr>
            <a:picLocks noGrp="1" noChangeAspect="1" noChangeArrowheads="1"/>
          </p:cNvPicPr>
          <p:nvPr>
            <p:ph idx="1"/>
          </p:nvPr>
        </p:nvPicPr>
        <p:blipFill>
          <a:blip r:embed="rId3" cstate="print"/>
          <a:srcRect t="14635" b="26341"/>
          <a:stretch>
            <a:fillRect/>
          </a:stretch>
        </p:blipFill>
        <p:spPr>
          <a:xfrm>
            <a:off x="115888" y="1524000"/>
            <a:ext cx="9028112" cy="3024188"/>
          </a:xfrm>
          <a:noFill/>
        </p:spPr>
      </p:pic>
      <p:sp>
        <p:nvSpPr>
          <p:cNvPr id="2" name="Title 1"/>
          <p:cNvSpPr>
            <a:spLocks noGrp="1"/>
          </p:cNvSpPr>
          <p:nvPr>
            <p:ph type="title"/>
          </p:nvPr>
        </p:nvSpPr>
        <p:spPr/>
        <p:txBody>
          <a:bodyPr>
            <a:normAutofit fontScale="90000"/>
          </a:bodyPr>
          <a:lstStyle/>
          <a:p>
            <a:pPr>
              <a:defRPr/>
            </a:pPr>
            <a:r>
              <a:rPr lang="en-US" dirty="0" smtClean="0"/>
              <a:t>Report - </a:t>
            </a:r>
            <a:br>
              <a:rPr lang="en-US" dirty="0" smtClean="0"/>
            </a:br>
            <a:r>
              <a:rPr lang="en-US" dirty="0" smtClean="0"/>
              <a:t>Participants Late for Follow-up Visits</a:t>
            </a:r>
            <a:endParaRPr lang="en-US" dirty="0"/>
          </a:p>
        </p:txBody>
      </p:sp>
      <p:pic>
        <p:nvPicPr>
          <p:cNvPr id="12292" name="Picture 6" descr="C:\Jared\Dapivirine\MTN 020 communications\Logo\AspireLogoFinal.png"/>
          <p:cNvPicPr>
            <a:picLocks noChangeAspect="1" noChangeArrowheads="1"/>
          </p:cNvPicPr>
          <p:nvPr/>
        </p:nvPicPr>
        <p:blipFill>
          <a:blip r:embed="rId4" cstate="print"/>
          <a:srcRect l="26994" t="31758" r="26379" b="34897"/>
          <a:stretch>
            <a:fillRect/>
          </a:stretch>
        </p:blipFill>
        <p:spPr bwMode="auto">
          <a:xfrm>
            <a:off x="7239000" y="5778500"/>
            <a:ext cx="1676400" cy="927100"/>
          </a:xfrm>
          <a:prstGeom prst="rect">
            <a:avLst/>
          </a:prstGeom>
          <a:noFill/>
          <a:ln w="9525">
            <a:noFill/>
            <a:miter lim="800000"/>
            <a:headEnd/>
            <a:tailEnd/>
          </a:ln>
        </p:spPr>
      </p:pic>
      <p:sp>
        <p:nvSpPr>
          <p:cNvPr id="5" name="TextBox 2"/>
          <p:cNvSpPr txBox="1">
            <a:spLocks noChangeArrowheads="1"/>
          </p:cNvSpPr>
          <p:nvPr/>
        </p:nvSpPr>
        <p:spPr bwMode="auto">
          <a:xfrm>
            <a:off x="685800" y="4648200"/>
            <a:ext cx="5486400" cy="1200150"/>
          </a:xfrm>
          <a:prstGeom prst="rect">
            <a:avLst/>
          </a:prstGeom>
          <a:noFill/>
          <a:ln w="9525">
            <a:solidFill>
              <a:schemeClr val="tx1"/>
            </a:solidFill>
            <a:miter lim="800000"/>
            <a:headEnd/>
            <a:tailEnd/>
          </a:ln>
        </p:spPr>
        <p:txBody>
          <a:bodyPr>
            <a:spAutoFit/>
          </a:bodyPr>
          <a:lstStyle/>
          <a:p>
            <a:pPr>
              <a:defRPr/>
            </a:pPr>
            <a:r>
              <a:rPr lang="en-US" b="1" i="0" dirty="0">
                <a:solidFill>
                  <a:srgbClr val="7030A0"/>
                </a:solidFill>
                <a:latin typeface="+mn-lt"/>
                <a:cs typeface="Arial" charset="0"/>
              </a:rPr>
              <a:t>Participants late (did not show up) for a scheduled follow-up visit, but still within the visit window</a:t>
            </a:r>
          </a:p>
        </p:txBody>
      </p:sp>
      <p:sp>
        <p:nvSpPr>
          <p:cNvPr id="9" name="Right Arrow 8"/>
          <p:cNvSpPr/>
          <p:nvPr/>
        </p:nvSpPr>
        <p:spPr>
          <a:xfrm rot="13460758">
            <a:off x="6127750" y="3078163"/>
            <a:ext cx="1036638" cy="731837"/>
          </a:xfrm>
          <a:prstGeom prst="rightArrow">
            <a:avLst/>
          </a:prstGeom>
          <a:solidFill>
            <a:srgbClr val="C00000">
              <a:alpha val="73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Report - Missed Visits</a:t>
            </a:r>
          </a:p>
        </p:txBody>
      </p:sp>
      <p:pic>
        <p:nvPicPr>
          <p:cNvPr id="13315"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pic>
        <p:nvPicPr>
          <p:cNvPr id="13316" name="Picture 2"/>
          <p:cNvPicPr>
            <a:picLocks noGrp="1" noChangeAspect="1" noChangeArrowheads="1"/>
          </p:cNvPicPr>
          <p:nvPr>
            <p:ph idx="1"/>
          </p:nvPr>
        </p:nvPicPr>
        <p:blipFill>
          <a:blip r:embed="rId4" cstate="print"/>
          <a:srcRect/>
          <a:stretch>
            <a:fillRect/>
          </a:stretch>
        </p:blipFill>
        <p:spPr>
          <a:xfrm>
            <a:off x="2743200" y="1524000"/>
            <a:ext cx="3570288" cy="5083175"/>
          </a:xfrm>
          <a:ln w="19050">
            <a:solidFill>
              <a:schemeClr val="tx1"/>
            </a:solidFill>
          </a:ln>
        </p:spPr>
      </p:pic>
      <p:sp>
        <p:nvSpPr>
          <p:cNvPr id="5" name="TextBox 2"/>
          <p:cNvSpPr txBox="1">
            <a:spLocks noChangeArrowheads="1"/>
          </p:cNvSpPr>
          <p:nvPr/>
        </p:nvSpPr>
        <p:spPr bwMode="auto">
          <a:xfrm>
            <a:off x="76200" y="1524000"/>
            <a:ext cx="2362200" cy="1570038"/>
          </a:xfrm>
          <a:prstGeom prst="rect">
            <a:avLst/>
          </a:prstGeom>
          <a:noFill/>
          <a:ln w="9525">
            <a:solidFill>
              <a:schemeClr val="tx1"/>
            </a:solidFill>
            <a:miter lim="800000"/>
            <a:headEnd/>
            <a:tailEnd/>
          </a:ln>
        </p:spPr>
        <p:txBody>
          <a:bodyPr>
            <a:spAutoFit/>
          </a:bodyPr>
          <a:lstStyle/>
          <a:p>
            <a:pPr>
              <a:defRPr/>
            </a:pPr>
            <a:r>
              <a:rPr lang="en-US" b="1" i="0" dirty="0">
                <a:latin typeface="+mn-lt"/>
                <a:cs typeface="Arial" charset="0"/>
              </a:rPr>
              <a:t>Cumulative Report of missed visits for all participants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792162"/>
          </a:xfrm>
        </p:spPr>
        <p:txBody>
          <a:bodyPr/>
          <a:lstStyle/>
          <a:p>
            <a:r>
              <a:rPr lang="en-US" smtClean="0"/>
              <a:t>Participant Tracking Database – Tips for Use</a:t>
            </a:r>
          </a:p>
        </p:txBody>
      </p:sp>
      <p:sp>
        <p:nvSpPr>
          <p:cNvPr id="14339" name="Content Placeholder 2"/>
          <p:cNvSpPr>
            <a:spLocks noGrp="1"/>
          </p:cNvSpPr>
          <p:nvPr>
            <p:ph idx="1"/>
          </p:nvPr>
        </p:nvSpPr>
        <p:spPr>
          <a:xfrm>
            <a:off x="228600" y="1524000"/>
            <a:ext cx="8305800" cy="5334000"/>
          </a:xfrm>
        </p:spPr>
        <p:txBody>
          <a:bodyPr/>
          <a:lstStyle/>
          <a:p>
            <a:r>
              <a:rPr lang="en-US" sz="2800" dirty="0" smtClean="0"/>
              <a:t>Identify 1-3 people at your site who will be primarily responsible for updating the information in the database</a:t>
            </a:r>
          </a:p>
          <a:p>
            <a:pPr lvl="1"/>
            <a:r>
              <a:rPr lang="en-US" sz="2400" dirty="0" smtClean="0"/>
              <a:t>Only accessible to 1 person at a time</a:t>
            </a:r>
          </a:p>
          <a:p>
            <a:r>
              <a:rPr lang="en-US" sz="2800" dirty="0" smtClean="0"/>
              <a:t>Update the database daily – the reports are only as good as the data in the database</a:t>
            </a:r>
          </a:p>
          <a:p>
            <a:r>
              <a:rPr lang="en-US" sz="2800" dirty="0" smtClean="0"/>
              <a:t>Prior to study start, closely review the reports. Determine who will create and distribute reports, and to whom, as well as the distribution schedule</a:t>
            </a:r>
          </a:p>
          <a:p>
            <a:pPr lvl="1"/>
            <a:r>
              <a:rPr lang="en-US" sz="2400" dirty="0" smtClean="0"/>
              <a:t>Some reports may ne needed daily, some weekly</a:t>
            </a:r>
            <a:r>
              <a:rPr lang="en-US" sz="2000" dirty="0" smtClean="0"/>
              <a:t>, </a:t>
            </a:r>
            <a:r>
              <a:rPr lang="en-US" sz="2400" dirty="0" smtClean="0"/>
              <a:t>some only monthly or quarterly </a:t>
            </a:r>
            <a:endParaRPr lang="en-US" dirty="0" smtClean="0"/>
          </a:p>
        </p:txBody>
      </p:sp>
      <p:pic>
        <p:nvPicPr>
          <p:cNvPr id="1434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81000" y="2209800"/>
            <a:ext cx="8458200" cy="2133600"/>
          </a:xfrm>
          <a:prstGeom prst="rect">
            <a:avLst/>
          </a:prstGeom>
          <a:noFill/>
          <a:ln>
            <a:noFill/>
          </a:ln>
          <a:effectLst/>
          <a:extLst/>
        </p:spPr>
        <p:txBody>
          <a:bodyPr/>
          <a:lstStyle/>
          <a:p>
            <a:pPr marL="342900" indent="-342900" algn="ctr">
              <a:buClr>
                <a:srgbClr val="BDE1DA"/>
              </a:buClr>
              <a:buSzPct val="50000"/>
              <a:buFont typeface="Wingdings" pitchFamily="2" charset="2"/>
              <a:buNone/>
              <a:defRPr/>
            </a:pPr>
            <a:r>
              <a:rPr lang="en-US" sz="4800" b="1" i="0" dirty="0">
                <a:effectLst>
                  <a:outerShdw blurRad="38100" dist="38100" dir="2700000" algn="tl">
                    <a:srgbClr val="000000">
                      <a:alpha val="43137"/>
                    </a:srgbClr>
                  </a:outerShdw>
                </a:effectLst>
                <a:latin typeface="Arial" charset="0"/>
                <a:cs typeface="Times New Roman" pitchFamily="18" charset="0"/>
              </a:rPr>
              <a:t>What are </a:t>
            </a:r>
          </a:p>
          <a:p>
            <a:pPr marL="342900" indent="-342900" algn="ctr">
              <a:buClr>
                <a:srgbClr val="BDE1DA"/>
              </a:buClr>
              <a:buSzPct val="50000"/>
              <a:buFont typeface="Wingdings" pitchFamily="2" charset="2"/>
              <a:buNone/>
              <a:defRPr/>
            </a:pPr>
            <a:r>
              <a:rPr lang="en-US" sz="4800" b="1" i="0" dirty="0">
                <a:effectLst>
                  <a:outerShdw blurRad="38100" dist="38100" dir="2700000" algn="tl">
                    <a:srgbClr val="000000">
                      <a:alpha val="43137"/>
                    </a:srgbClr>
                  </a:outerShdw>
                </a:effectLst>
                <a:latin typeface="Arial" charset="0"/>
                <a:cs typeface="Times New Roman" pitchFamily="18" charset="0"/>
              </a:rPr>
              <a:t>your questions?</a:t>
            </a:r>
          </a:p>
          <a:p>
            <a:pPr marL="342900" indent="-342900" algn="ctr">
              <a:buClr>
                <a:srgbClr val="BDE1DA"/>
              </a:buClr>
              <a:buSzPct val="50000"/>
              <a:buFont typeface="Wingdings" pitchFamily="2" charset="2"/>
              <a:buNone/>
              <a:defRPr/>
            </a:pPr>
            <a:endParaRPr lang="en-US" sz="6000" b="1" i="0" dirty="0">
              <a:solidFill>
                <a:schemeClr val="bg1"/>
              </a:solidFill>
              <a:latin typeface="Arial" charset="0"/>
              <a:cs typeface="Times New Roman" pitchFamily="18" charset="0"/>
            </a:endParaRPr>
          </a:p>
        </p:txBody>
      </p:sp>
      <p:pic>
        <p:nvPicPr>
          <p:cNvPr id="15363"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467600" y="59309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28600"/>
            <a:ext cx="8229600" cy="1143000"/>
          </a:xfrm>
        </p:spPr>
        <p:txBody>
          <a:bodyPr/>
          <a:lstStyle/>
          <a:p>
            <a:r>
              <a:rPr lang="en-US" smtClean="0"/>
              <a:t>Retention Feedback To Sites</a:t>
            </a:r>
          </a:p>
        </p:txBody>
      </p:sp>
      <p:sp>
        <p:nvSpPr>
          <p:cNvPr id="4099" name="Content Placeholder 2"/>
          <p:cNvSpPr>
            <a:spLocks noGrp="1"/>
          </p:cNvSpPr>
          <p:nvPr>
            <p:ph sz="half" idx="1"/>
          </p:nvPr>
        </p:nvSpPr>
        <p:spPr>
          <a:xfrm>
            <a:off x="533400" y="1219200"/>
            <a:ext cx="8229600" cy="5029200"/>
          </a:xfrm>
        </p:spPr>
        <p:txBody>
          <a:bodyPr/>
          <a:lstStyle/>
          <a:p>
            <a:r>
              <a:rPr lang="en-US" sz="3200" smtClean="0"/>
              <a:t>SCHARP will produce a Retention Report that lists per site and per visit</a:t>
            </a:r>
          </a:p>
          <a:p>
            <a:pPr lvl="1"/>
            <a:r>
              <a:rPr lang="en-US" sz="2800" smtClean="0"/>
              <a:t># ppts expected for the visit  (E)</a:t>
            </a:r>
          </a:p>
          <a:p>
            <a:pPr lvl="1"/>
            <a:r>
              <a:rPr lang="en-US" sz="2800" smtClean="0"/>
              <a:t># of expected ppts who completed the visit  (C)</a:t>
            </a:r>
          </a:p>
          <a:p>
            <a:pPr lvl="1"/>
            <a:r>
              <a:rPr lang="en-US" sz="2800" smtClean="0"/>
              <a:t>% ppts retained (% = E divided by C)</a:t>
            </a:r>
          </a:p>
          <a:p>
            <a:r>
              <a:rPr lang="en-US" sz="3200" smtClean="0"/>
              <a:t>Terminating a ppt early due to missed visits/loss to follow-up </a:t>
            </a:r>
            <a:r>
              <a:rPr lang="en-US" sz="3200" u="sng" smtClean="0"/>
              <a:t>does not help </a:t>
            </a:r>
            <a:r>
              <a:rPr lang="en-US" sz="3200" smtClean="0"/>
              <a:t>your retention data – that ppt is still expected</a:t>
            </a:r>
          </a:p>
          <a:p>
            <a:pPr lvl="1"/>
            <a:r>
              <a:rPr lang="en-US" smtClean="0"/>
              <a:t>In general,  only terminate early if ppt withdraws consent </a:t>
            </a:r>
          </a:p>
        </p:txBody>
      </p:sp>
      <p:pic>
        <p:nvPicPr>
          <p:cNvPr id="4100"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467600" y="5930900"/>
            <a:ext cx="1676400" cy="9271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28600"/>
            <a:ext cx="8229600" cy="1143000"/>
          </a:xfrm>
        </p:spPr>
        <p:txBody>
          <a:bodyPr/>
          <a:lstStyle/>
          <a:p>
            <a:r>
              <a:rPr lang="en-US" smtClean="0"/>
              <a:t>Retention Feedback To Sites</a:t>
            </a:r>
          </a:p>
        </p:txBody>
      </p:sp>
      <p:sp>
        <p:nvSpPr>
          <p:cNvPr id="5123" name="Content Placeholder 2"/>
          <p:cNvSpPr>
            <a:spLocks noGrp="1"/>
          </p:cNvSpPr>
          <p:nvPr>
            <p:ph sz="half" idx="1"/>
          </p:nvPr>
        </p:nvSpPr>
        <p:spPr>
          <a:xfrm>
            <a:off x="533400" y="1219200"/>
            <a:ext cx="8229600" cy="5029200"/>
          </a:xfrm>
        </p:spPr>
        <p:txBody>
          <a:bodyPr/>
          <a:lstStyle/>
          <a:p>
            <a:r>
              <a:rPr lang="en-US" sz="3200" smtClean="0"/>
              <a:t>SCHARP will also provide each site (monthly) with a Missed Visit Report</a:t>
            </a:r>
          </a:p>
          <a:p>
            <a:pPr lvl="1"/>
            <a:r>
              <a:rPr lang="en-US" sz="2800" smtClean="0"/>
              <a:t>list of PTIDs who missed a visit last month along with the date of the last completed visit and window end for next expected visit</a:t>
            </a:r>
          </a:p>
          <a:p>
            <a:pPr lvl="1"/>
            <a:r>
              <a:rPr lang="en-US" sz="2800" smtClean="0"/>
              <a:t>Will allow for follow-up of individual PTIDs,  and will hopefully help avoid chronic defaulters </a:t>
            </a:r>
          </a:p>
        </p:txBody>
      </p:sp>
      <p:pic>
        <p:nvPicPr>
          <p:cNvPr id="5124"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467600" y="5930900"/>
            <a:ext cx="1676400" cy="92710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381000"/>
            <a:ext cx="8686800" cy="1143000"/>
          </a:xfrm>
        </p:spPr>
        <p:txBody>
          <a:bodyPr/>
          <a:lstStyle/>
          <a:p>
            <a:r>
              <a:rPr lang="en-US" smtClean="0"/>
              <a:t>Retention Help - Ppt Tracking Database</a:t>
            </a:r>
          </a:p>
        </p:txBody>
      </p:sp>
      <p:sp>
        <p:nvSpPr>
          <p:cNvPr id="6147" name="Content Placeholder 2"/>
          <p:cNvSpPr>
            <a:spLocks noGrp="1"/>
          </p:cNvSpPr>
          <p:nvPr>
            <p:ph idx="1"/>
          </p:nvPr>
        </p:nvSpPr>
        <p:spPr>
          <a:xfrm>
            <a:off x="609600" y="1752600"/>
            <a:ext cx="8305800" cy="4800600"/>
          </a:xfrm>
        </p:spPr>
        <p:txBody>
          <a:bodyPr/>
          <a:lstStyle/>
          <a:p>
            <a:r>
              <a:rPr lang="en-US" smtClean="0"/>
              <a:t>Purpose is to provide sites with a way to be immediately informed in cases when a ppt misses a scheduled visit</a:t>
            </a:r>
          </a:p>
          <a:p>
            <a:pPr lvl="1"/>
            <a:r>
              <a:rPr lang="en-US" smtClean="0"/>
              <a:t>Also provides how long is left in the  visit window</a:t>
            </a:r>
          </a:p>
          <a:p>
            <a:r>
              <a:rPr lang="en-US" smtClean="0"/>
              <a:t>Goal is get ppt in for the visit within the window so that the visit is “retained”</a:t>
            </a:r>
          </a:p>
          <a:p>
            <a:r>
              <a:rPr lang="en-US" smtClean="0"/>
              <a:t>Provided to sites via a mini laptop</a:t>
            </a:r>
          </a:p>
          <a:p>
            <a:r>
              <a:rPr lang="en-US" smtClean="0"/>
              <a:t>Suggest sites do not modify database</a:t>
            </a:r>
          </a:p>
        </p:txBody>
      </p:sp>
      <p:pic>
        <p:nvPicPr>
          <p:cNvPr id="6148"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Participant Tracking Database</a:t>
            </a:r>
          </a:p>
        </p:txBody>
      </p:sp>
      <p:sp>
        <p:nvSpPr>
          <p:cNvPr id="25603" name="Content Placeholder 2"/>
          <p:cNvSpPr>
            <a:spLocks noGrp="1"/>
          </p:cNvSpPr>
          <p:nvPr>
            <p:ph idx="1"/>
          </p:nvPr>
        </p:nvSpPr>
        <p:spPr>
          <a:xfrm>
            <a:off x="228600" y="1447800"/>
            <a:ext cx="8382000" cy="4843463"/>
          </a:xfrm>
        </p:spPr>
        <p:txBody>
          <a:bodyPr/>
          <a:lstStyle/>
          <a:p>
            <a:pPr>
              <a:buFont typeface="Arial" charset="0"/>
              <a:buNone/>
              <a:defRPr/>
            </a:pPr>
            <a:r>
              <a:rPr lang="en-US" b="1" u="sng" dirty="0" smtClean="0">
                <a:solidFill>
                  <a:schemeClr val="accent3">
                    <a:lumMod val="75000"/>
                  </a:schemeClr>
                </a:solidFill>
              </a:rPr>
              <a:t>What it can do, if appropriate data is entered:</a:t>
            </a:r>
          </a:p>
          <a:p>
            <a:pPr lvl="1">
              <a:defRPr/>
            </a:pPr>
            <a:r>
              <a:rPr lang="en-US" sz="2400" dirty="0"/>
              <a:t>C</a:t>
            </a:r>
            <a:r>
              <a:rPr lang="en-US" sz="2400" dirty="0" smtClean="0"/>
              <a:t>an let you know when Enrollment visits are coming up</a:t>
            </a:r>
          </a:p>
          <a:p>
            <a:pPr lvl="1">
              <a:defRPr/>
            </a:pPr>
            <a:r>
              <a:rPr lang="en-US" sz="2400" dirty="0" smtClean="0"/>
              <a:t>Can list per calendar month # of screens, # of enrollments</a:t>
            </a:r>
          </a:p>
          <a:p>
            <a:pPr lvl="1">
              <a:defRPr/>
            </a:pPr>
            <a:r>
              <a:rPr lang="en-US" sz="2400" dirty="0" smtClean="0"/>
              <a:t>Can generate a participant follow-up visit schedule with dates (like Excel tool)</a:t>
            </a:r>
          </a:p>
          <a:p>
            <a:pPr lvl="1">
              <a:defRPr/>
            </a:pPr>
            <a:r>
              <a:rPr lang="en-US" sz="2400" dirty="0"/>
              <a:t>C</a:t>
            </a:r>
            <a:r>
              <a:rPr lang="en-US" sz="2400" dirty="0" smtClean="0"/>
              <a:t>an tell you which PTIDs have visits coming up on which day, and type of visit</a:t>
            </a:r>
          </a:p>
          <a:p>
            <a:pPr lvl="1">
              <a:defRPr/>
            </a:pPr>
            <a:r>
              <a:rPr lang="en-US" sz="2400" dirty="0"/>
              <a:t>C</a:t>
            </a:r>
            <a:r>
              <a:rPr lang="en-US" sz="2400" dirty="0" smtClean="0"/>
              <a:t>an tell you which visits a PTID has missed</a:t>
            </a:r>
          </a:p>
          <a:p>
            <a:pPr lvl="1">
              <a:defRPr/>
            </a:pPr>
            <a:r>
              <a:rPr lang="en-US" sz="2400" dirty="0" smtClean="0"/>
              <a:t>Can tell you which PTIDs have terminated early</a:t>
            </a:r>
          </a:p>
          <a:p>
            <a:pPr lvl="1">
              <a:defRPr/>
            </a:pPr>
            <a:r>
              <a:rPr lang="en-US" sz="2400" dirty="0" smtClean="0"/>
              <a:t>Can inform which recruitment sources are most effective at yielding enrollments</a:t>
            </a:r>
          </a:p>
          <a:p>
            <a:pPr lvl="1">
              <a:defRPr/>
            </a:pPr>
            <a:endParaRPr lang="en-US" dirty="0" smtClean="0"/>
          </a:p>
        </p:txBody>
      </p:sp>
      <p:pic>
        <p:nvPicPr>
          <p:cNvPr id="7172"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92162"/>
          </a:xfrm>
        </p:spPr>
        <p:txBody>
          <a:bodyPr/>
          <a:lstStyle/>
          <a:p>
            <a:r>
              <a:rPr lang="en-US" smtClean="0"/>
              <a:t>Participant Tracking Database</a:t>
            </a:r>
          </a:p>
        </p:txBody>
      </p:sp>
      <p:sp>
        <p:nvSpPr>
          <p:cNvPr id="8195" name="Content Placeholder 2"/>
          <p:cNvSpPr>
            <a:spLocks noGrp="1"/>
          </p:cNvSpPr>
          <p:nvPr>
            <p:ph idx="1"/>
          </p:nvPr>
        </p:nvSpPr>
        <p:spPr>
          <a:xfrm>
            <a:off x="304800" y="1066800"/>
            <a:ext cx="8305800" cy="5562600"/>
          </a:xfrm>
        </p:spPr>
        <p:txBody>
          <a:bodyPr/>
          <a:lstStyle/>
          <a:p>
            <a:pPr>
              <a:buFont typeface="Arial" charset="0"/>
              <a:buNone/>
            </a:pPr>
            <a:r>
              <a:rPr lang="en-US" b="1" u="sng" smtClean="0">
                <a:solidFill>
                  <a:srgbClr val="C00000"/>
                </a:solidFill>
              </a:rPr>
              <a:t>What it cannot do:</a:t>
            </a:r>
          </a:p>
          <a:p>
            <a:pPr lvl="1"/>
            <a:r>
              <a:rPr lang="en-US" smtClean="0"/>
              <a:t>Indicate what procedures need to be done at a visit</a:t>
            </a:r>
          </a:p>
          <a:p>
            <a:pPr lvl="1"/>
            <a:r>
              <a:rPr lang="en-US" smtClean="0"/>
              <a:t>Tell you if a ppt is enrolled in MTN-015 or is currently pregnant</a:t>
            </a:r>
          </a:p>
          <a:p>
            <a:pPr lvl="1"/>
            <a:r>
              <a:rPr lang="en-US" smtClean="0"/>
              <a:t>Be used for co-enrollment identification</a:t>
            </a:r>
          </a:p>
          <a:p>
            <a:pPr lvl="1"/>
            <a:r>
              <a:rPr lang="en-US" smtClean="0"/>
              <a:t>Allow for separate dates for split visits to be entered </a:t>
            </a:r>
            <a:r>
              <a:rPr lang="en-US" sz="2400" smtClean="0"/>
              <a:t>( therefore cannot trigger reminders for second half of split visits)</a:t>
            </a:r>
          </a:p>
          <a:p>
            <a:pPr lvl="1"/>
            <a:r>
              <a:rPr lang="en-US" smtClean="0"/>
              <a:t>Be used as source for any information</a:t>
            </a:r>
          </a:p>
          <a:p>
            <a:pPr lvl="2"/>
            <a:r>
              <a:rPr lang="en-US" smtClean="0"/>
              <a:t>All info should be documented in other places</a:t>
            </a:r>
          </a:p>
        </p:txBody>
      </p:sp>
      <p:pic>
        <p:nvPicPr>
          <p:cNvPr id="8196"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84238"/>
          </a:xfrm>
        </p:spPr>
        <p:txBody>
          <a:bodyPr>
            <a:normAutofit fontScale="90000"/>
          </a:bodyPr>
          <a:lstStyle/>
          <a:p>
            <a:pPr>
              <a:defRPr/>
            </a:pPr>
            <a:r>
              <a:rPr lang="en-US" dirty="0" smtClean="0"/>
              <a:t>Report – Screened/Enrolled Per Month </a:t>
            </a:r>
            <a:endParaRPr lang="en-US" dirty="0"/>
          </a:p>
        </p:txBody>
      </p:sp>
      <p:pic>
        <p:nvPicPr>
          <p:cNvPr id="9219" name="Picture 6" descr="C:\Jared\Dapivirine\MTN 020 communications\Logo\AspireLogoFinal.png"/>
          <p:cNvPicPr>
            <a:picLocks noChangeAspect="1" noChangeArrowheads="1"/>
          </p:cNvPicPr>
          <p:nvPr/>
        </p:nvPicPr>
        <p:blipFill>
          <a:blip r:embed="rId2" cstate="print"/>
          <a:srcRect l="26994" t="31758" r="26379" b="34897"/>
          <a:stretch>
            <a:fillRect/>
          </a:stretch>
        </p:blipFill>
        <p:spPr bwMode="auto">
          <a:xfrm>
            <a:off x="7239000" y="5778500"/>
            <a:ext cx="1676400" cy="927100"/>
          </a:xfrm>
          <a:prstGeom prst="rect">
            <a:avLst/>
          </a:prstGeom>
          <a:noFill/>
          <a:ln w="9525">
            <a:noFill/>
            <a:miter lim="800000"/>
            <a:headEnd/>
            <a:tailEnd/>
          </a:ln>
        </p:spPr>
      </p:pic>
      <p:pic>
        <p:nvPicPr>
          <p:cNvPr id="9220" name="Picture 2"/>
          <p:cNvPicPr>
            <a:picLocks noGrp="1" noChangeAspect="1" noChangeArrowheads="1"/>
          </p:cNvPicPr>
          <p:nvPr>
            <p:ph idx="1"/>
          </p:nvPr>
        </p:nvPicPr>
        <p:blipFill>
          <a:blip r:embed="rId3" cstate="print"/>
          <a:srcRect l="7901" t="5455" r="1974" b="61365"/>
          <a:stretch>
            <a:fillRect/>
          </a:stretch>
        </p:blipFill>
        <p:spPr>
          <a:xfrm>
            <a:off x="1066800" y="990600"/>
            <a:ext cx="7391400" cy="3941763"/>
          </a:xfrm>
          <a:ln w="19050">
            <a:solidFill>
              <a:schemeClr val="tx1"/>
            </a:solidFill>
          </a:ln>
        </p:spPr>
      </p:pic>
      <p:sp>
        <p:nvSpPr>
          <p:cNvPr id="27653" name="TextBox 2"/>
          <p:cNvSpPr txBox="1">
            <a:spLocks noChangeArrowheads="1"/>
          </p:cNvSpPr>
          <p:nvPr/>
        </p:nvSpPr>
        <p:spPr bwMode="auto">
          <a:xfrm>
            <a:off x="457200" y="4953000"/>
            <a:ext cx="4800600" cy="830263"/>
          </a:xfrm>
          <a:prstGeom prst="rect">
            <a:avLst/>
          </a:prstGeom>
          <a:noFill/>
          <a:ln w="9525">
            <a:solidFill>
              <a:schemeClr val="tx1"/>
            </a:solidFill>
            <a:miter lim="800000"/>
            <a:headEnd/>
            <a:tailEnd/>
          </a:ln>
        </p:spPr>
        <p:txBody>
          <a:bodyPr>
            <a:spAutoFit/>
          </a:bodyPr>
          <a:lstStyle/>
          <a:p>
            <a:pPr>
              <a:defRPr/>
            </a:pPr>
            <a:r>
              <a:rPr lang="en-US" b="1" i="0" dirty="0">
                <a:latin typeface="+mn-lt"/>
                <a:cs typeface="Arial" charset="0"/>
              </a:rPr>
              <a:t>Number of ppts screened, number enrolled per calendar month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defRPr/>
            </a:pPr>
            <a:r>
              <a:rPr lang="en-US" dirty="0" smtClean="0"/>
              <a:t>Report – </a:t>
            </a:r>
            <a:br>
              <a:rPr lang="en-US" dirty="0" smtClean="0"/>
            </a:br>
            <a:r>
              <a:rPr lang="en-US" dirty="0" smtClean="0"/>
              <a:t>Time Left for Participants to Enroll</a:t>
            </a:r>
            <a:br>
              <a:rPr lang="en-US" dirty="0" smtClean="0"/>
            </a:br>
            <a:endParaRPr lang="en-US" dirty="0"/>
          </a:p>
        </p:txBody>
      </p:sp>
      <p:pic>
        <p:nvPicPr>
          <p:cNvPr id="10243" name="Picture 6" descr="C:\Jared\Dapivirine\MTN 020 communications\Logo\AspireLogoFinal.png"/>
          <p:cNvPicPr>
            <a:picLocks noChangeAspect="1" noChangeArrowheads="1"/>
          </p:cNvPicPr>
          <p:nvPr/>
        </p:nvPicPr>
        <p:blipFill>
          <a:blip r:embed="rId2" cstate="print"/>
          <a:srcRect l="26994" t="31758" r="26379" b="34897"/>
          <a:stretch>
            <a:fillRect/>
          </a:stretch>
        </p:blipFill>
        <p:spPr bwMode="auto">
          <a:xfrm>
            <a:off x="7239000" y="5778500"/>
            <a:ext cx="1676400" cy="927100"/>
          </a:xfrm>
          <a:prstGeom prst="rect">
            <a:avLst/>
          </a:prstGeom>
          <a:noFill/>
          <a:ln w="9525">
            <a:noFill/>
            <a:miter lim="800000"/>
            <a:headEnd/>
            <a:tailEnd/>
          </a:ln>
        </p:spPr>
      </p:pic>
      <p:pic>
        <p:nvPicPr>
          <p:cNvPr id="10244" name="Picture 5"/>
          <p:cNvPicPr>
            <a:picLocks noGrp="1" noChangeAspect="1" noChangeArrowheads="1"/>
          </p:cNvPicPr>
          <p:nvPr>
            <p:ph idx="1"/>
          </p:nvPr>
        </p:nvPicPr>
        <p:blipFill>
          <a:blip r:embed="rId3" cstate="print"/>
          <a:srcRect b="45956"/>
          <a:stretch>
            <a:fillRect/>
          </a:stretch>
        </p:blipFill>
        <p:spPr>
          <a:xfrm>
            <a:off x="277813" y="1400175"/>
            <a:ext cx="7500937" cy="4238625"/>
          </a:xfrm>
          <a:noFill/>
          <a:ln>
            <a:solidFill>
              <a:schemeClr val="tx1"/>
            </a:solidFill>
          </a:ln>
        </p:spPr>
      </p:pic>
      <p:sp>
        <p:nvSpPr>
          <p:cNvPr id="6" name="TextBox 2"/>
          <p:cNvSpPr txBox="1">
            <a:spLocks noChangeArrowheads="1"/>
          </p:cNvSpPr>
          <p:nvPr/>
        </p:nvSpPr>
        <p:spPr bwMode="auto">
          <a:xfrm>
            <a:off x="6553200" y="2057400"/>
            <a:ext cx="2362200" cy="3108325"/>
          </a:xfrm>
          <a:prstGeom prst="rect">
            <a:avLst/>
          </a:prstGeom>
          <a:solidFill>
            <a:schemeClr val="bg1"/>
          </a:solidFill>
          <a:ln w="9525">
            <a:solidFill>
              <a:schemeClr val="tx1"/>
            </a:solidFill>
            <a:miter lim="800000"/>
            <a:headEnd/>
            <a:tailEnd/>
          </a:ln>
        </p:spPr>
        <p:txBody>
          <a:bodyPr>
            <a:spAutoFit/>
          </a:bodyPr>
          <a:lstStyle/>
          <a:p>
            <a:pPr>
              <a:defRPr/>
            </a:pPr>
            <a:r>
              <a:rPr lang="en-US" sz="2800" b="1" i="0" dirty="0">
                <a:latin typeface="+mn-lt"/>
                <a:cs typeface="Arial" charset="0"/>
              </a:rPr>
              <a:t>Clarifies when screening window will end for participants scheduled to enroll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r>
              <a:rPr lang="en-US" dirty="0" smtClean="0"/>
              <a:t>Report – Upcoming Scheduled Visits</a:t>
            </a:r>
            <a:endParaRPr lang="en-US" dirty="0"/>
          </a:p>
        </p:txBody>
      </p:sp>
      <p:pic>
        <p:nvPicPr>
          <p:cNvPr id="11267" name="Picture 6" descr="C:\Jared\Dapivirine\MTN 020 communications\Logo\AspireLogoFinal.png"/>
          <p:cNvPicPr>
            <a:picLocks noChangeAspect="1" noChangeArrowheads="1"/>
          </p:cNvPicPr>
          <p:nvPr/>
        </p:nvPicPr>
        <p:blipFill>
          <a:blip r:embed="rId3" cstate="print"/>
          <a:srcRect l="26994" t="31758" r="26379" b="34897"/>
          <a:stretch>
            <a:fillRect/>
          </a:stretch>
        </p:blipFill>
        <p:spPr bwMode="auto">
          <a:xfrm>
            <a:off x="7239000" y="5778500"/>
            <a:ext cx="1676400" cy="927100"/>
          </a:xfrm>
          <a:prstGeom prst="rect">
            <a:avLst/>
          </a:prstGeom>
          <a:noFill/>
          <a:ln w="9525">
            <a:noFill/>
            <a:miter lim="800000"/>
            <a:headEnd/>
            <a:tailEnd/>
          </a:ln>
        </p:spPr>
      </p:pic>
      <p:pic>
        <p:nvPicPr>
          <p:cNvPr id="11268" name="Picture 3"/>
          <p:cNvPicPr>
            <a:picLocks noGrp="1" noChangeAspect="1" noChangeArrowheads="1"/>
          </p:cNvPicPr>
          <p:nvPr>
            <p:ph idx="1"/>
          </p:nvPr>
        </p:nvPicPr>
        <p:blipFill>
          <a:blip r:embed="rId4" cstate="print"/>
          <a:srcRect b="44557"/>
          <a:stretch>
            <a:fillRect/>
          </a:stretch>
        </p:blipFill>
        <p:spPr>
          <a:xfrm>
            <a:off x="533400" y="1287463"/>
            <a:ext cx="7315200" cy="5037137"/>
          </a:xfrm>
          <a:ln w="19050">
            <a:solidFill>
              <a:schemeClr val="tx1"/>
            </a:solidFill>
          </a:ln>
        </p:spPr>
      </p:pic>
      <p:sp>
        <p:nvSpPr>
          <p:cNvPr id="5" name="TextBox 2"/>
          <p:cNvSpPr txBox="1">
            <a:spLocks noChangeArrowheads="1"/>
          </p:cNvSpPr>
          <p:nvPr/>
        </p:nvSpPr>
        <p:spPr bwMode="auto">
          <a:xfrm>
            <a:off x="6477000" y="2590800"/>
            <a:ext cx="2362200" cy="3046413"/>
          </a:xfrm>
          <a:prstGeom prst="rect">
            <a:avLst/>
          </a:prstGeom>
          <a:noFill/>
          <a:ln w="9525">
            <a:solidFill>
              <a:schemeClr val="tx1"/>
            </a:solidFill>
            <a:miter lim="800000"/>
            <a:headEnd/>
            <a:tailEnd/>
          </a:ln>
        </p:spPr>
        <p:txBody>
          <a:bodyPr>
            <a:spAutoFit/>
          </a:bodyPr>
          <a:lstStyle/>
          <a:p>
            <a:pPr>
              <a:defRPr/>
            </a:pPr>
            <a:r>
              <a:rPr lang="en-US" b="1" i="0" dirty="0">
                <a:latin typeface="+mn-lt"/>
                <a:cs typeface="Arial" charset="0"/>
              </a:rPr>
              <a:t>3 reports:</a:t>
            </a:r>
          </a:p>
          <a:p>
            <a:pPr>
              <a:defRPr/>
            </a:pPr>
            <a:r>
              <a:rPr lang="en-US" b="1" i="0" dirty="0">
                <a:latin typeface="+mn-lt"/>
                <a:cs typeface="Arial" charset="0"/>
              </a:rPr>
              <a:t>-scheduled visits over the next 2 weeks</a:t>
            </a:r>
          </a:p>
          <a:p>
            <a:pPr>
              <a:defRPr/>
            </a:pPr>
            <a:r>
              <a:rPr lang="en-US" b="1" i="0" dirty="0">
                <a:latin typeface="+mn-lt"/>
                <a:cs typeface="Arial" charset="0"/>
              </a:rPr>
              <a:t>-schedule visits 3 weeks out</a:t>
            </a:r>
          </a:p>
          <a:p>
            <a:pPr>
              <a:defRPr/>
            </a:pPr>
            <a:r>
              <a:rPr lang="en-US" b="1" i="0" dirty="0">
                <a:latin typeface="+mn-lt"/>
                <a:cs typeface="Arial" charset="0"/>
              </a:rPr>
              <a:t>-scheduled visits by future date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6588</TotalTime>
  <Words>750</Words>
  <Application>Microsoft Office PowerPoint</Application>
  <PresentationFormat>On-screen Show (4:3)</PresentationFormat>
  <Paragraphs>81</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Retention Feedback To Sites</vt:lpstr>
      <vt:lpstr>Retention Feedback To Sites</vt:lpstr>
      <vt:lpstr>Retention Help - Ppt Tracking Database</vt:lpstr>
      <vt:lpstr>Participant Tracking Database</vt:lpstr>
      <vt:lpstr>Participant Tracking Database</vt:lpstr>
      <vt:lpstr>Report – Screened/Enrolled Per Month </vt:lpstr>
      <vt:lpstr>Report –  Time Left for Participants to Enroll </vt:lpstr>
      <vt:lpstr>Report – Upcoming Scheduled Visits</vt:lpstr>
      <vt:lpstr>Report -  Participants Late for Follow-up Visits</vt:lpstr>
      <vt:lpstr>Report - Missed Visits</vt:lpstr>
      <vt:lpstr>Participant Tracking Database – Tips for Use</vt:lpstr>
      <vt:lpstr>PowerPoint Presentation</vt:lpstr>
    </vt:vector>
  </TitlesOfParts>
  <Company>FHI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MTN-003 Participant Accrual</dc:title>
  <dc:subject>MTN-003</dc:subject>
  <dc:creator>Anne Coletti</dc:creator>
  <cp:lastModifiedBy>Kat Richards</cp:lastModifiedBy>
  <cp:revision>729</cp:revision>
  <cp:lastPrinted>2012-05-03T17:19:51Z</cp:lastPrinted>
  <dcterms:created xsi:type="dcterms:W3CDTF">2002-09-18T13:00:41Z</dcterms:created>
  <dcterms:modified xsi:type="dcterms:W3CDTF">2013-01-02T17:30:01Z</dcterms:modified>
</cp:coreProperties>
</file>